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66"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8A1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4" d="100"/>
          <a:sy n="104" d="100"/>
        </p:scale>
        <p:origin x="216"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jp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5F6B8C-72CD-4901-B39F-A8C20B9260E3}" type="datetimeFigureOut">
              <a:rPr lang="en-US" smtClean="0"/>
              <a:t>12/11/2022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646F1-F60F-49A8-8FBB-AE2188E15F55}"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35409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5F6B8C-72CD-4901-B39F-A8C20B9260E3}" type="datetimeFigureOut">
              <a:rPr lang="en-US" smtClean="0"/>
              <a:t>12/11/2022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646F1-F60F-49A8-8FBB-AE2188E15F55}" type="slidenum">
              <a:rPr lang="en-US" smtClean="0"/>
              <a:t>‹#›</a:t>
            </a:fld>
            <a:endParaRPr lang="en-US"/>
          </a:p>
        </p:txBody>
      </p:sp>
    </p:spTree>
    <p:extLst>
      <p:ext uri="{BB962C8B-B14F-4D97-AF65-F5344CB8AC3E}">
        <p14:creationId xmlns:p14="http://schemas.microsoft.com/office/powerpoint/2010/main" val="1295228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5F6B8C-72CD-4901-B39F-A8C20B9260E3}" type="datetimeFigureOut">
              <a:rPr lang="en-US" smtClean="0"/>
              <a:t>12/11/2022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646F1-F60F-49A8-8FBB-AE2188E15F55}" type="slidenum">
              <a:rPr lang="en-US" smtClean="0"/>
              <a:t>‹#›</a:t>
            </a:fld>
            <a:endParaRPr lang="en-US"/>
          </a:p>
        </p:txBody>
      </p:sp>
    </p:spTree>
    <p:extLst>
      <p:ext uri="{BB962C8B-B14F-4D97-AF65-F5344CB8AC3E}">
        <p14:creationId xmlns:p14="http://schemas.microsoft.com/office/powerpoint/2010/main" val="32573347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5F6B8C-72CD-4901-B39F-A8C20B9260E3}" type="datetimeFigureOut">
              <a:rPr lang="en-US" smtClean="0"/>
              <a:t>12/11/2022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646F1-F60F-49A8-8FBB-AE2188E15F55}" type="slidenum">
              <a:rPr lang="en-US" smtClean="0"/>
              <a:t>‹#›</a:t>
            </a:fld>
            <a:endParaRPr lang="en-US"/>
          </a:p>
        </p:txBody>
      </p:sp>
    </p:spTree>
    <p:extLst>
      <p:ext uri="{BB962C8B-B14F-4D97-AF65-F5344CB8AC3E}">
        <p14:creationId xmlns:p14="http://schemas.microsoft.com/office/powerpoint/2010/main" val="1817636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5F6B8C-72CD-4901-B39F-A8C20B9260E3}" type="datetimeFigureOut">
              <a:rPr lang="en-US" smtClean="0"/>
              <a:t>12/11/2022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4646F1-F60F-49A8-8FBB-AE2188E15F55}"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3509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5F6B8C-72CD-4901-B39F-A8C20B9260E3}" type="datetimeFigureOut">
              <a:rPr lang="en-US" smtClean="0"/>
              <a:t>12/11/2022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4646F1-F60F-49A8-8FBB-AE2188E15F55}" type="slidenum">
              <a:rPr lang="en-US" smtClean="0"/>
              <a:t>‹#›</a:t>
            </a:fld>
            <a:endParaRPr lang="en-US"/>
          </a:p>
        </p:txBody>
      </p:sp>
    </p:spTree>
    <p:extLst>
      <p:ext uri="{BB962C8B-B14F-4D97-AF65-F5344CB8AC3E}">
        <p14:creationId xmlns:p14="http://schemas.microsoft.com/office/powerpoint/2010/main" val="3699573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5F6B8C-72CD-4901-B39F-A8C20B9260E3}" type="datetimeFigureOut">
              <a:rPr lang="en-US" smtClean="0"/>
              <a:t>12/11/2022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4646F1-F60F-49A8-8FBB-AE2188E15F55}" type="slidenum">
              <a:rPr lang="en-US" smtClean="0"/>
              <a:t>‹#›</a:t>
            </a:fld>
            <a:endParaRPr lang="en-US"/>
          </a:p>
        </p:txBody>
      </p:sp>
    </p:spTree>
    <p:extLst>
      <p:ext uri="{BB962C8B-B14F-4D97-AF65-F5344CB8AC3E}">
        <p14:creationId xmlns:p14="http://schemas.microsoft.com/office/powerpoint/2010/main" val="2185068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5F6B8C-72CD-4901-B39F-A8C20B9260E3}" type="datetimeFigureOut">
              <a:rPr lang="en-US" smtClean="0"/>
              <a:t>12/11/2022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4646F1-F60F-49A8-8FBB-AE2188E15F55}" type="slidenum">
              <a:rPr lang="en-US" smtClean="0"/>
              <a:t>‹#›</a:t>
            </a:fld>
            <a:endParaRPr lang="en-US"/>
          </a:p>
        </p:txBody>
      </p:sp>
    </p:spTree>
    <p:extLst>
      <p:ext uri="{BB962C8B-B14F-4D97-AF65-F5344CB8AC3E}">
        <p14:creationId xmlns:p14="http://schemas.microsoft.com/office/powerpoint/2010/main" val="732254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75F6B8C-72CD-4901-B39F-A8C20B9260E3}" type="datetimeFigureOut">
              <a:rPr lang="en-US" smtClean="0"/>
              <a:t>12/11/2022</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954646F1-F60F-49A8-8FBB-AE2188E15F55}" type="slidenum">
              <a:rPr lang="en-US" smtClean="0"/>
              <a:t>‹#›</a:t>
            </a:fld>
            <a:endParaRPr lang="en-US"/>
          </a:p>
        </p:txBody>
      </p:sp>
    </p:spTree>
    <p:extLst>
      <p:ext uri="{BB962C8B-B14F-4D97-AF65-F5344CB8AC3E}">
        <p14:creationId xmlns:p14="http://schemas.microsoft.com/office/powerpoint/2010/main" val="3628928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75F6B8C-72CD-4901-B39F-A8C20B9260E3}" type="datetimeFigureOut">
              <a:rPr lang="en-US" smtClean="0"/>
              <a:t>12/11/2022</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54646F1-F60F-49A8-8FBB-AE2188E15F55}" type="slidenum">
              <a:rPr lang="en-US" smtClean="0"/>
              <a:t>‹#›</a:t>
            </a:fld>
            <a:endParaRPr lang="en-US"/>
          </a:p>
        </p:txBody>
      </p:sp>
    </p:spTree>
    <p:extLst>
      <p:ext uri="{BB962C8B-B14F-4D97-AF65-F5344CB8AC3E}">
        <p14:creationId xmlns:p14="http://schemas.microsoft.com/office/powerpoint/2010/main" val="38011256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5F6B8C-72CD-4901-B39F-A8C20B9260E3}" type="datetimeFigureOut">
              <a:rPr lang="en-US" smtClean="0"/>
              <a:t>12/11/2022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4646F1-F60F-49A8-8FBB-AE2188E15F55}" type="slidenum">
              <a:rPr lang="en-US" smtClean="0"/>
              <a:t>‹#›</a:t>
            </a:fld>
            <a:endParaRPr lang="en-US"/>
          </a:p>
        </p:txBody>
      </p:sp>
    </p:spTree>
    <p:extLst>
      <p:ext uri="{BB962C8B-B14F-4D97-AF65-F5344CB8AC3E}">
        <p14:creationId xmlns:p14="http://schemas.microsoft.com/office/powerpoint/2010/main" val="987687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C75F6B8C-72CD-4901-B39F-A8C20B9260E3}" type="datetimeFigureOut">
              <a:rPr lang="en-US" smtClean="0"/>
              <a:t>12/11/2022</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54646F1-F60F-49A8-8FBB-AE2188E15F55}"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91744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B7C69D8-4057-3144-F052-E99891024B84}"/>
              </a:ext>
            </a:extLst>
          </p:cNvPr>
          <p:cNvPicPr>
            <a:picLocks noChangeAspect="1"/>
          </p:cNvPicPr>
          <p:nvPr/>
        </p:nvPicPr>
        <p:blipFill>
          <a:blip r:embed="rId2">
            <a:extLst>
              <a:ext uri="{28A0092B-C50C-407E-A947-70E740481C1C}">
                <a14:useLocalDpi xmlns:a14="http://schemas.microsoft.com/office/drawing/2010/main" val="0"/>
              </a:ext>
            </a:extLst>
          </a:blip>
          <a:srcRect l="8678" r="8678"/>
          <a:stretch/>
        </p:blipFill>
        <p:spPr>
          <a:xfrm>
            <a:off x="16" y="10"/>
            <a:ext cx="7556889" cy="6857990"/>
          </a:xfrm>
          <a:prstGeom prst="rect">
            <a:avLst/>
          </a:prstGeom>
        </p:spPr>
      </p:pic>
      <p:sp>
        <p:nvSpPr>
          <p:cNvPr id="9" name="Rectangle 8">
            <a:extLst>
              <a:ext uri="{FF2B5EF4-FFF2-40B4-BE49-F238E27FC236}">
                <a16:creationId xmlns:a16="http://schemas.microsoft.com/office/drawing/2014/main" id="{E9ED41B5-F9B0-4DE1-8C59-A980468A70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61348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6784B6F-DF48-62CC-352C-8EC62702296F}"/>
              </a:ext>
            </a:extLst>
          </p:cNvPr>
          <p:cNvSpPr>
            <a:spLocks noGrp="1"/>
          </p:cNvSpPr>
          <p:nvPr>
            <p:ph type="ctrTitle"/>
          </p:nvPr>
        </p:nvSpPr>
        <p:spPr>
          <a:xfrm>
            <a:off x="8096885" y="640080"/>
            <a:ext cx="3659246" cy="2926080"/>
          </a:xfrm>
        </p:spPr>
        <p:txBody>
          <a:bodyPr>
            <a:normAutofit/>
          </a:bodyPr>
          <a:lstStyle/>
          <a:p>
            <a:r>
              <a:rPr lang="en-US" sz="4100" dirty="0">
                <a:solidFill>
                  <a:srgbClr val="FFFFFF"/>
                </a:solidFill>
              </a:rPr>
              <a:t>Did the Russian/Ukraine War Effect Commodity Prices in the US?</a:t>
            </a:r>
          </a:p>
        </p:txBody>
      </p:sp>
      <p:sp>
        <p:nvSpPr>
          <p:cNvPr id="3" name="Subtitle 2">
            <a:extLst>
              <a:ext uri="{FF2B5EF4-FFF2-40B4-BE49-F238E27FC236}">
                <a16:creationId xmlns:a16="http://schemas.microsoft.com/office/drawing/2014/main" id="{EC15D68C-DD2B-CAF7-79FB-FB9CFA33B729}"/>
              </a:ext>
            </a:extLst>
          </p:cNvPr>
          <p:cNvSpPr>
            <a:spLocks noGrp="1"/>
          </p:cNvSpPr>
          <p:nvPr>
            <p:ph type="subTitle" idx="1"/>
          </p:nvPr>
        </p:nvSpPr>
        <p:spPr>
          <a:xfrm>
            <a:off x="8096885" y="3578085"/>
            <a:ext cx="3659246" cy="1554480"/>
          </a:xfrm>
        </p:spPr>
        <p:txBody>
          <a:bodyPr>
            <a:normAutofit/>
          </a:bodyPr>
          <a:lstStyle/>
          <a:p>
            <a:r>
              <a:rPr lang="en-US" sz="1500" dirty="0">
                <a:solidFill>
                  <a:srgbClr val="FFFFFF"/>
                </a:solidFill>
              </a:rPr>
              <a:t>Presented by: Crystal Butler, James </a:t>
            </a:r>
            <a:r>
              <a:rPr lang="en-US" sz="1500" dirty="0" err="1">
                <a:solidFill>
                  <a:srgbClr val="FFFFFF"/>
                </a:solidFill>
              </a:rPr>
              <a:t>Senger</a:t>
            </a:r>
            <a:r>
              <a:rPr lang="en-US" sz="1500" dirty="0">
                <a:solidFill>
                  <a:srgbClr val="FFFFFF"/>
                </a:solidFill>
              </a:rPr>
              <a:t>, John Quinn, and Jared </a:t>
            </a:r>
            <a:r>
              <a:rPr lang="en-US" sz="1500" dirty="0" err="1">
                <a:solidFill>
                  <a:srgbClr val="FFFFFF"/>
                </a:solidFill>
              </a:rPr>
              <a:t>Worrick</a:t>
            </a:r>
            <a:endParaRPr lang="en-US" sz="1500" dirty="0">
              <a:solidFill>
                <a:srgbClr val="FFFFFF"/>
              </a:solidFill>
            </a:endParaRPr>
          </a:p>
        </p:txBody>
      </p:sp>
      <p:sp>
        <p:nvSpPr>
          <p:cNvPr id="11" name="Rectangle 10">
            <a:extLst>
              <a:ext uri="{FF2B5EF4-FFF2-40B4-BE49-F238E27FC236}">
                <a16:creationId xmlns:a16="http://schemas.microsoft.com/office/drawing/2014/main" id="{C482A030-873A-4216-B6A6-C3348B9CA2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06"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839171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36">
            <a:extLst>
              <a:ext uri="{FF2B5EF4-FFF2-40B4-BE49-F238E27FC236}">
                <a16:creationId xmlns:a16="http://schemas.microsoft.com/office/drawing/2014/main" id="{25C8D2C1-DA83-420D-9635-D52CE066B5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0" name="Rectangle 38">
            <a:extLst>
              <a:ext uri="{FF2B5EF4-FFF2-40B4-BE49-F238E27FC236}">
                <a16:creationId xmlns:a16="http://schemas.microsoft.com/office/drawing/2014/main" id="{434F74C9-6A0B-409E-AD1C-45B58BE91B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1" name="Straight Connector 40">
            <a:extLst>
              <a:ext uri="{FF2B5EF4-FFF2-40B4-BE49-F238E27FC236}">
                <a16:creationId xmlns:a16="http://schemas.microsoft.com/office/drawing/2014/main" id="{F5486A9D-1265-4B57-91E6-68E666B978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91D25A2A-EEBA-CD44-6F6B-B788E823D2E1}"/>
              </a:ext>
            </a:extLst>
          </p:cNvPr>
          <p:cNvPicPr>
            <a:picLocks noChangeAspect="1"/>
          </p:cNvPicPr>
          <p:nvPr/>
        </p:nvPicPr>
        <p:blipFill rotWithShape="1">
          <a:blip r:embed="rId2">
            <a:duotone>
              <a:prstClr val="black"/>
              <a:schemeClr val="tx2">
                <a:tint val="45000"/>
                <a:satMod val="400000"/>
              </a:schemeClr>
            </a:duotone>
            <a:alphaModFix amt="40000"/>
            <a:extLst>
              <a:ext uri="{28A0092B-C50C-407E-A947-70E740481C1C}">
                <a14:useLocalDpi xmlns:a14="http://schemas.microsoft.com/office/drawing/2010/main" val="0"/>
              </a:ext>
            </a:extLst>
          </a:blip>
          <a:srcRect r="1" b="45578"/>
          <a:stretch/>
        </p:blipFill>
        <p:spPr>
          <a:xfrm>
            <a:off x="20" y="10"/>
            <a:ext cx="12191980" cy="6857991"/>
          </a:xfrm>
          <a:prstGeom prst="rect">
            <a:avLst/>
          </a:prstGeom>
        </p:spPr>
      </p:pic>
      <p:sp>
        <p:nvSpPr>
          <p:cNvPr id="2" name="Title 1">
            <a:extLst>
              <a:ext uri="{FF2B5EF4-FFF2-40B4-BE49-F238E27FC236}">
                <a16:creationId xmlns:a16="http://schemas.microsoft.com/office/drawing/2014/main" id="{20BCEF31-A192-1DCF-DB3C-6E199E4DB770}"/>
              </a:ext>
            </a:extLst>
          </p:cNvPr>
          <p:cNvSpPr>
            <a:spLocks noGrp="1"/>
          </p:cNvSpPr>
          <p:nvPr>
            <p:ph type="title"/>
          </p:nvPr>
        </p:nvSpPr>
        <p:spPr>
          <a:xfrm>
            <a:off x="0" y="-22024"/>
            <a:ext cx="10132291" cy="1212868"/>
          </a:xfrm>
        </p:spPr>
        <p:txBody>
          <a:bodyPr vert="horz" lIns="91440" tIns="45720" rIns="91440" bIns="45720" rtlCol="0" anchor="b">
            <a:noAutofit/>
          </a:bodyPr>
          <a:lstStyle/>
          <a:p>
            <a:r>
              <a:rPr lang="en-US" sz="8800" b="1" dirty="0">
                <a:solidFill>
                  <a:schemeClr val="tx1"/>
                </a:solidFill>
              </a:rPr>
              <a:t>FINAL CONCLUSIONS</a:t>
            </a:r>
          </a:p>
        </p:txBody>
      </p:sp>
      <p:cxnSp>
        <p:nvCxnSpPr>
          <p:cNvPr id="52" name="Straight Connector 42">
            <a:extLst>
              <a:ext uri="{FF2B5EF4-FFF2-40B4-BE49-F238E27FC236}">
                <a16:creationId xmlns:a16="http://schemas.microsoft.com/office/drawing/2014/main" id="{E6E50488-8E5E-4E36-9763-092234CAED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2">
                <a:alpha val="80000"/>
              </a:schemeClr>
            </a:solidFill>
          </a:ln>
        </p:spPr>
        <p:style>
          <a:lnRef idx="1">
            <a:schemeClr val="accent1"/>
          </a:lnRef>
          <a:fillRef idx="0">
            <a:schemeClr val="accent1"/>
          </a:fillRef>
          <a:effectRef idx="0">
            <a:schemeClr val="accent1"/>
          </a:effectRef>
          <a:fontRef idx="minor">
            <a:schemeClr val="tx1"/>
          </a:fontRef>
        </p:style>
      </p:cxnSp>
      <p:sp>
        <p:nvSpPr>
          <p:cNvPr id="53" name="Rectangle 44">
            <a:extLst>
              <a:ext uri="{FF2B5EF4-FFF2-40B4-BE49-F238E27FC236}">
                <a16:creationId xmlns:a16="http://schemas.microsoft.com/office/drawing/2014/main" id="{B9E780F8-2452-4595-A281-E594BA83DB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 name="Rectangle 46">
            <a:extLst>
              <a:ext uri="{FF2B5EF4-FFF2-40B4-BE49-F238E27FC236}">
                <a16:creationId xmlns:a16="http://schemas.microsoft.com/office/drawing/2014/main" id="{A917F44A-7774-4C79-BEDC-0CC73C8C0E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Box 3">
            <a:extLst>
              <a:ext uri="{FF2B5EF4-FFF2-40B4-BE49-F238E27FC236}">
                <a16:creationId xmlns:a16="http://schemas.microsoft.com/office/drawing/2014/main" id="{77E77D2E-0FEC-8191-7D78-E274E93A8B6B}"/>
              </a:ext>
            </a:extLst>
          </p:cNvPr>
          <p:cNvSpPr txBox="1"/>
          <p:nvPr/>
        </p:nvSpPr>
        <p:spPr>
          <a:xfrm>
            <a:off x="498765" y="2013527"/>
            <a:ext cx="11499272" cy="2308324"/>
          </a:xfrm>
          <a:prstGeom prst="rect">
            <a:avLst/>
          </a:prstGeom>
          <a:solidFill>
            <a:schemeClr val="bg1">
              <a:lumMod val="85000"/>
              <a:lumOff val="15000"/>
              <a:alpha val="66000"/>
            </a:schemeClr>
          </a:solidFill>
        </p:spPr>
        <p:txBody>
          <a:bodyPr wrap="square" rtlCol="0">
            <a:spAutoFit/>
          </a:bodyPr>
          <a:lstStyle/>
          <a:p>
            <a:r>
              <a:rPr lang="en-US" sz="2400" dirty="0"/>
              <a:t>Russia’s attack on Ukraine affected many commodity prices in the US almost immediately.</a:t>
            </a:r>
          </a:p>
          <a:p>
            <a:pPr marL="285750" indent="-285750">
              <a:buFont typeface="Arial" panose="020B0604020202020204" pitchFamily="34" charset="0"/>
              <a:buChar char="•"/>
            </a:pPr>
            <a:r>
              <a:rPr lang="en-US" sz="2400" dirty="0"/>
              <a:t>Gasoline prices increased as a much higher rate than they were increasing up until that point</a:t>
            </a:r>
          </a:p>
          <a:p>
            <a:pPr marL="285750" indent="-285750">
              <a:buFont typeface="Arial" panose="020B0604020202020204" pitchFamily="34" charset="0"/>
              <a:buChar char="•"/>
            </a:pPr>
            <a:r>
              <a:rPr lang="en-US" sz="2400" dirty="0"/>
              <a:t>Grain prices…</a:t>
            </a:r>
          </a:p>
          <a:p>
            <a:pPr marL="285750" indent="-285750">
              <a:buFont typeface="Arial" panose="020B0604020202020204" pitchFamily="34" charset="0"/>
              <a:buChar char="•"/>
            </a:pPr>
            <a:r>
              <a:rPr lang="en-US" sz="2400" dirty="0"/>
              <a:t>The Russian Ruble….</a:t>
            </a:r>
          </a:p>
          <a:p>
            <a:pPr marL="285750" indent="-285750">
              <a:buFont typeface="Arial" panose="020B0604020202020204" pitchFamily="34" charset="0"/>
              <a:buChar char="•"/>
            </a:pPr>
            <a:r>
              <a:rPr lang="en-US" sz="2400" dirty="0"/>
              <a:t>Where we got our fuel….</a:t>
            </a:r>
          </a:p>
        </p:txBody>
      </p:sp>
    </p:spTree>
    <p:extLst>
      <p:ext uri="{BB962C8B-B14F-4D97-AF65-F5344CB8AC3E}">
        <p14:creationId xmlns:p14="http://schemas.microsoft.com/office/powerpoint/2010/main" val="12918301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241E850-FB9D-BDB1-B4D7-7B3E3F97C74D}"/>
              </a:ext>
            </a:extLst>
          </p:cNvPr>
          <p:cNvSpPr>
            <a:spLocks noGrp="1"/>
          </p:cNvSpPr>
          <p:nvPr>
            <p:ph type="title"/>
          </p:nvPr>
        </p:nvSpPr>
        <p:spPr>
          <a:xfrm>
            <a:off x="1066800" y="5252936"/>
            <a:ext cx="10058400" cy="1028715"/>
          </a:xfrm>
        </p:spPr>
        <p:txBody>
          <a:bodyPr anchor="ctr">
            <a:normAutofit/>
          </a:bodyPr>
          <a:lstStyle/>
          <a:p>
            <a:pPr algn="ctr"/>
            <a:r>
              <a:rPr lang="en-US">
                <a:solidFill>
                  <a:srgbClr val="FFFFFF"/>
                </a:solidFill>
              </a:rPr>
              <a:t>Jared</a:t>
            </a:r>
          </a:p>
        </p:txBody>
      </p:sp>
      <p:sp>
        <p:nvSpPr>
          <p:cNvPr id="3" name="Content Placeholder 2">
            <a:extLst>
              <a:ext uri="{FF2B5EF4-FFF2-40B4-BE49-F238E27FC236}">
                <a16:creationId xmlns:a16="http://schemas.microsoft.com/office/drawing/2014/main" id="{2D4414B8-21C9-BB36-CB60-7EB4F9595A26}"/>
              </a:ext>
            </a:extLst>
          </p:cNvPr>
          <p:cNvSpPr>
            <a:spLocks noGrp="1"/>
          </p:cNvSpPr>
          <p:nvPr>
            <p:ph idx="1"/>
          </p:nvPr>
        </p:nvSpPr>
        <p:spPr>
          <a:xfrm>
            <a:off x="1097280" y="1086678"/>
            <a:ext cx="10027920" cy="3471467"/>
          </a:xfrm>
        </p:spPr>
        <p:txBody>
          <a:bodyPr>
            <a:normAutofit/>
          </a:bodyPr>
          <a:lstStyle/>
          <a:p>
            <a:endParaRPr lang="en-US"/>
          </a:p>
        </p:txBody>
      </p:sp>
      <p:sp>
        <p:nvSpPr>
          <p:cNvPr id="12" name="Rectangle 11">
            <a:extLst>
              <a:ext uri="{FF2B5EF4-FFF2-40B4-BE49-F238E27FC236}">
                <a16:creationId xmlns:a16="http://schemas.microsoft.com/office/drawing/2014/main" id="{5E1ED12F-9F06-4B37-87B7-F98F52937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63590224"/>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473EA13-BE30-2485-4A08-ADAAF1145EF1}"/>
              </a:ext>
            </a:extLst>
          </p:cNvPr>
          <p:cNvSpPr>
            <a:spLocks noGrp="1"/>
          </p:cNvSpPr>
          <p:nvPr>
            <p:ph type="title"/>
          </p:nvPr>
        </p:nvSpPr>
        <p:spPr>
          <a:xfrm>
            <a:off x="492370" y="605896"/>
            <a:ext cx="3084844" cy="5646208"/>
          </a:xfrm>
        </p:spPr>
        <p:txBody>
          <a:bodyPr anchor="ctr">
            <a:normAutofit/>
          </a:bodyPr>
          <a:lstStyle/>
          <a:p>
            <a:r>
              <a:rPr lang="en-US" sz="3600">
                <a:solidFill>
                  <a:srgbClr val="FFFFFF"/>
                </a:solidFill>
              </a:rPr>
              <a:t>Jared</a:t>
            </a: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EB77074C-7336-0F6C-0D72-8443D95BB520}"/>
              </a:ext>
            </a:extLst>
          </p:cNvPr>
          <p:cNvSpPr>
            <a:spLocks noGrp="1"/>
          </p:cNvSpPr>
          <p:nvPr>
            <p:ph idx="1"/>
          </p:nvPr>
        </p:nvSpPr>
        <p:spPr>
          <a:xfrm>
            <a:off x="4742016" y="605896"/>
            <a:ext cx="6413663" cy="5646208"/>
          </a:xfrm>
        </p:spPr>
        <p:txBody>
          <a:bodyPr anchor="ctr">
            <a:normAutofit/>
          </a:bodyPr>
          <a:lstStyle/>
          <a:p>
            <a:endParaRPr lang="en-US"/>
          </a:p>
        </p:txBody>
      </p:sp>
    </p:spTree>
    <p:extLst>
      <p:ext uri="{BB962C8B-B14F-4D97-AF65-F5344CB8AC3E}">
        <p14:creationId xmlns:p14="http://schemas.microsoft.com/office/powerpoint/2010/main" val="217847405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5BF3FD8-11B5-A10B-9F23-4E51D326F968}"/>
              </a:ext>
            </a:extLst>
          </p:cNvPr>
          <p:cNvSpPr>
            <a:spLocks noGrp="1"/>
          </p:cNvSpPr>
          <p:nvPr>
            <p:ph type="title"/>
          </p:nvPr>
        </p:nvSpPr>
        <p:spPr>
          <a:xfrm>
            <a:off x="595223" y="5409954"/>
            <a:ext cx="10529977" cy="1028715"/>
          </a:xfrm>
        </p:spPr>
        <p:txBody>
          <a:bodyPr anchor="ctr">
            <a:noAutofit/>
          </a:bodyPr>
          <a:lstStyle/>
          <a:p>
            <a:pPr algn="ctr"/>
            <a:r>
              <a:rPr lang="en-US" sz="3600" dirty="0">
                <a:solidFill>
                  <a:srgbClr val="FFFFFF"/>
                </a:solidFill>
              </a:rPr>
              <a:t>According to data pulled from EIA.gov, Diesel and Regular Gas Prices Increased at a significantly higher rate directly after Russia attacks Ukraine on February 24, 2022</a:t>
            </a:r>
          </a:p>
        </p:txBody>
      </p:sp>
      <p:sp>
        <p:nvSpPr>
          <p:cNvPr id="14" name="Rectangle 13">
            <a:extLst>
              <a:ext uri="{FF2B5EF4-FFF2-40B4-BE49-F238E27FC236}">
                <a16:creationId xmlns:a16="http://schemas.microsoft.com/office/drawing/2014/main" id="{5FFF7F6D-2485-B856-8507-9960F7C12985}"/>
              </a:ext>
            </a:extLst>
          </p:cNvPr>
          <p:cNvSpPr/>
          <p:nvPr/>
        </p:nvSpPr>
        <p:spPr>
          <a:xfrm>
            <a:off x="0" y="0"/>
            <a:ext cx="12188952" cy="25641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 line chart, scatter chart&#10;&#10;Description automatically generated">
            <a:extLst>
              <a:ext uri="{FF2B5EF4-FFF2-40B4-BE49-F238E27FC236}">
                <a16:creationId xmlns:a16="http://schemas.microsoft.com/office/drawing/2014/main" id="{1BDCDFF3-751A-4867-9FDD-42C414DC6B3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02258" y="87737"/>
            <a:ext cx="10292780" cy="2424663"/>
          </a:xfrm>
        </p:spPr>
      </p:pic>
      <p:sp>
        <p:nvSpPr>
          <p:cNvPr id="12" name="Rectangle 11">
            <a:extLst>
              <a:ext uri="{FF2B5EF4-FFF2-40B4-BE49-F238E27FC236}">
                <a16:creationId xmlns:a16="http://schemas.microsoft.com/office/drawing/2014/main" id="{5E1ED12F-9F06-4B37-87B7-F98F52937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descr="Chart, line chart, scatter chart&#10;&#10;Description automatically generated">
            <a:extLst>
              <a:ext uri="{FF2B5EF4-FFF2-40B4-BE49-F238E27FC236}">
                <a16:creationId xmlns:a16="http://schemas.microsoft.com/office/drawing/2014/main" id="{14853DC1-7477-FA48-14D4-D47986ACC8B4}"/>
              </a:ext>
            </a:extLst>
          </p:cNvPr>
          <p:cNvPicPr>
            <a:picLocks noChangeAspect="1"/>
          </p:cNvPicPr>
          <p:nvPr/>
        </p:nvPicPr>
        <p:blipFill rotWithShape="1">
          <a:blip r:embed="rId3">
            <a:extLst>
              <a:ext uri="{28A0092B-C50C-407E-A947-70E740481C1C}">
                <a14:useLocalDpi xmlns:a14="http://schemas.microsoft.com/office/drawing/2010/main" val="0"/>
              </a:ext>
            </a:extLst>
          </a:blip>
          <a:srcRect t="2001"/>
          <a:stretch/>
        </p:blipFill>
        <p:spPr>
          <a:xfrm>
            <a:off x="802259" y="2590034"/>
            <a:ext cx="10322942" cy="2338990"/>
          </a:xfrm>
          <a:prstGeom prst="rect">
            <a:avLst/>
          </a:prstGeom>
        </p:spPr>
      </p:pic>
      <p:sp>
        <p:nvSpPr>
          <p:cNvPr id="15" name="TextBox 14">
            <a:extLst>
              <a:ext uri="{FF2B5EF4-FFF2-40B4-BE49-F238E27FC236}">
                <a16:creationId xmlns:a16="http://schemas.microsoft.com/office/drawing/2014/main" id="{89AD9243-9B8F-0D5C-AF62-CFA610C71628}"/>
              </a:ext>
            </a:extLst>
          </p:cNvPr>
          <p:cNvSpPr txBox="1"/>
          <p:nvPr/>
        </p:nvSpPr>
        <p:spPr>
          <a:xfrm>
            <a:off x="10472468" y="6519383"/>
            <a:ext cx="1992702" cy="369332"/>
          </a:xfrm>
          <a:prstGeom prst="rect">
            <a:avLst/>
          </a:prstGeom>
          <a:noFill/>
        </p:spPr>
        <p:txBody>
          <a:bodyPr wrap="square" rtlCol="0">
            <a:spAutoFit/>
          </a:bodyPr>
          <a:lstStyle/>
          <a:p>
            <a:r>
              <a:rPr lang="en-US" dirty="0">
                <a:solidFill>
                  <a:schemeClr val="accent3">
                    <a:lumMod val="50000"/>
                  </a:schemeClr>
                </a:solidFill>
              </a:rPr>
              <a:t>By: Crystal Butler</a:t>
            </a:r>
          </a:p>
        </p:txBody>
      </p:sp>
    </p:spTree>
    <p:extLst>
      <p:ext uri="{BB962C8B-B14F-4D97-AF65-F5344CB8AC3E}">
        <p14:creationId xmlns:p14="http://schemas.microsoft.com/office/powerpoint/2010/main" val="563424560"/>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39F90D2-9ACE-DA3E-D813-5CDFD2C71AE6}"/>
              </a:ext>
            </a:extLst>
          </p:cNvPr>
          <p:cNvSpPr>
            <a:spLocks noGrp="1"/>
          </p:cNvSpPr>
          <p:nvPr>
            <p:ph type="title"/>
          </p:nvPr>
        </p:nvSpPr>
        <p:spPr>
          <a:xfrm>
            <a:off x="262553" y="5033325"/>
            <a:ext cx="11789623" cy="1484603"/>
          </a:xfrm>
          <a:solidFill>
            <a:schemeClr val="accent2"/>
          </a:solidFill>
        </p:spPr>
        <p:txBody>
          <a:bodyPr anchor="ctr">
            <a:noAutofit/>
          </a:bodyPr>
          <a:lstStyle/>
          <a:p>
            <a:pPr algn="ctr"/>
            <a:r>
              <a:rPr lang="en-US" sz="2900" dirty="0">
                <a:solidFill>
                  <a:schemeClr val="bg1"/>
                </a:solidFill>
              </a:rPr>
              <a:t>Comparing the data side by side, you can see that the Diesel gasoline was much more volatile to the start of the Ukraine War than regular gasoline. Diesel’s rate of increase was over twice the rate of Regular gasoline. Regular Gasoline increased $0.60 in two months while Diesel increased $1.40 in that same timeframe. </a:t>
            </a:r>
          </a:p>
        </p:txBody>
      </p:sp>
      <p:sp>
        <p:nvSpPr>
          <p:cNvPr id="12" name="Rectangle 11">
            <a:extLst>
              <a:ext uri="{FF2B5EF4-FFF2-40B4-BE49-F238E27FC236}">
                <a16:creationId xmlns:a16="http://schemas.microsoft.com/office/drawing/2014/main" id="{5E1ED12F-9F06-4B37-87B7-F98F52937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Content Placeholder 4" descr="Chart&#10;&#10;Description automatically generated">
            <a:extLst>
              <a:ext uri="{FF2B5EF4-FFF2-40B4-BE49-F238E27FC236}">
                <a16:creationId xmlns:a16="http://schemas.microsoft.com/office/drawing/2014/main" id="{3E956155-9A90-3309-4A69-15B3BD6DE59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521" r="620"/>
          <a:stretch/>
        </p:blipFill>
        <p:spPr>
          <a:xfrm>
            <a:off x="120075" y="195549"/>
            <a:ext cx="11933382" cy="4565674"/>
          </a:xfrm>
          <a:prstGeom prst="rect">
            <a:avLst/>
          </a:prstGeom>
        </p:spPr>
      </p:pic>
      <p:sp>
        <p:nvSpPr>
          <p:cNvPr id="5" name="TextBox 4">
            <a:extLst>
              <a:ext uri="{FF2B5EF4-FFF2-40B4-BE49-F238E27FC236}">
                <a16:creationId xmlns:a16="http://schemas.microsoft.com/office/drawing/2014/main" id="{B76A0AE9-6277-4970-C10A-F41905AE6FEF}"/>
              </a:ext>
            </a:extLst>
          </p:cNvPr>
          <p:cNvSpPr txBox="1"/>
          <p:nvPr/>
        </p:nvSpPr>
        <p:spPr>
          <a:xfrm>
            <a:off x="10394830" y="6500744"/>
            <a:ext cx="1992702" cy="369332"/>
          </a:xfrm>
          <a:prstGeom prst="rect">
            <a:avLst/>
          </a:prstGeom>
          <a:noFill/>
        </p:spPr>
        <p:txBody>
          <a:bodyPr wrap="square" rtlCol="0">
            <a:spAutoFit/>
          </a:bodyPr>
          <a:lstStyle/>
          <a:p>
            <a:r>
              <a:rPr lang="en-US" dirty="0">
                <a:solidFill>
                  <a:schemeClr val="accent3">
                    <a:lumMod val="50000"/>
                  </a:schemeClr>
                </a:solidFill>
              </a:rPr>
              <a:t>By: Crystal Butler</a:t>
            </a:r>
          </a:p>
        </p:txBody>
      </p:sp>
    </p:spTree>
    <p:extLst>
      <p:ext uri="{BB962C8B-B14F-4D97-AF65-F5344CB8AC3E}">
        <p14:creationId xmlns:p14="http://schemas.microsoft.com/office/powerpoint/2010/main" val="17356910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39F90D2-9ACE-DA3E-D813-5CDFD2C71AE6}"/>
              </a:ext>
            </a:extLst>
          </p:cNvPr>
          <p:cNvSpPr>
            <a:spLocks noGrp="1"/>
          </p:cNvSpPr>
          <p:nvPr>
            <p:ph type="title"/>
          </p:nvPr>
        </p:nvSpPr>
        <p:spPr>
          <a:xfrm>
            <a:off x="1066800" y="5252936"/>
            <a:ext cx="10058400" cy="1028715"/>
          </a:xfrm>
        </p:spPr>
        <p:txBody>
          <a:bodyPr anchor="ctr">
            <a:normAutofit/>
          </a:bodyPr>
          <a:lstStyle/>
          <a:p>
            <a:pPr algn="ctr"/>
            <a:r>
              <a:rPr lang="en-US">
                <a:solidFill>
                  <a:srgbClr val="FFFFFF"/>
                </a:solidFill>
              </a:rPr>
              <a:t>John</a:t>
            </a:r>
          </a:p>
        </p:txBody>
      </p:sp>
      <p:sp>
        <p:nvSpPr>
          <p:cNvPr id="3" name="Content Placeholder 2">
            <a:extLst>
              <a:ext uri="{FF2B5EF4-FFF2-40B4-BE49-F238E27FC236}">
                <a16:creationId xmlns:a16="http://schemas.microsoft.com/office/drawing/2014/main" id="{8B7F40F1-E8CB-7E45-01E2-6B4168A88C9F}"/>
              </a:ext>
            </a:extLst>
          </p:cNvPr>
          <p:cNvSpPr>
            <a:spLocks noGrp="1"/>
          </p:cNvSpPr>
          <p:nvPr>
            <p:ph idx="1"/>
          </p:nvPr>
        </p:nvSpPr>
        <p:spPr>
          <a:xfrm>
            <a:off x="1097280" y="1086678"/>
            <a:ext cx="10027920" cy="3471467"/>
          </a:xfrm>
        </p:spPr>
        <p:txBody>
          <a:bodyPr>
            <a:normAutofit/>
          </a:bodyPr>
          <a:lstStyle/>
          <a:p>
            <a:endParaRPr lang="en-US"/>
          </a:p>
        </p:txBody>
      </p:sp>
      <p:sp>
        <p:nvSpPr>
          <p:cNvPr id="12" name="Rectangle 11">
            <a:extLst>
              <a:ext uri="{FF2B5EF4-FFF2-40B4-BE49-F238E27FC236}">
                <a16:creationId xmlns:a16="http://schemas.microsoft.com/office/drawing/2014/main" id="{5E1ED12F-9F06-4B37-87B7-F98F52937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154167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21ED93E-AE5F-1DBC-5A73-99C01F5293D0}"/>
              </a:ext>
            </a:extLst>
          </p:cNvPr>
          <p:cNvSpPr>
            <a:spLocks noGrp="1"/>
          </p:cNvSpPr>
          <p:nvPr>
            <p:ph type="title"/>
          </p:nvPr>
        </p:nvSpPr>
        <p:spPr>
          <a:xfrm>
            <a:off x="492370" y="605896"/>
            <a:ext cx="3084844" cy="5646208"/>
          </a:xfrm>
        </p:spPr>
        <p:txBody>
          <a:bodyPr anchor="ctr">
            <a:normAutofit/>
          </a:bodyPr>
          <a:lstStyle/>
          <a:p>
            <a:r>
              <a:rPr lang="en-US" sz="3600">
                <a:solidFill>
                  <a:srgbClr val="FFFFFF"/>
                </a:solidFill>
              </a:rPr>
              <a:t>John</a:t>
            </a: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D09A7DFF-2F89-90EF-A524-8E92E5236DBA}"/>
              </a:ext>
            </a:extLst>
          </p:cNvPr>
          <p:cNvSpPr>
            <a:spLocks noGrp="1"/>
          </p:cNvSpPr>
          <p:nvPr>
            <p:ph idx="1"/>
          </p:nvPr>
        </p:nvSpPr>
        <p:spPr>
          <a:xfrm>
            <a:off x="4742016" y="605896"/>
            <a:ext cx="6413663" cy="5646208"/>
          </a:xfrm>
        </p:spPr>
        <p:txBody>
          <a:bodyPr anchor="ctr">
            <a:normAutofit/>
          </a:bodyPr>
          <a:lstStyle/>
          <a:p>
            <a:endParaRPr lang="en-US"/>
          </a:p>
        </p:txBody>
      </p:sp>
    </p:spTree>
    <p:extLst>
      <p:ext uri="{BB962C8B-B14F-4D97-AF65-F5344CB8AC3E}">
        <p14:creationId xmlns:p14="http://schemas.microsoft.com/office/powerpoint/2010/main" val="356128991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98FA184-B282-BD97-2A07-92410A2121BA}"/>
              </a:ext>
            </a:extLst>
          </p:cNvPr>
          <p:cNvSpPr>
            <a:spLocks noGrp="1"/>
          </p:cNvSpPr>
          <p:nvPr>
            <p:ph type="title"/>
          </p:nvPr>
        </p:nvSpPr>
        <p:spPr>
          <a:xfrm>
            <a:off x="1066800" y="5252936"/>
            <a:ext cx="10058400" cy="1028715"/>
          </a:xfrm>
        </p:spPr>
        <p:txBody>
          <a:bodyPr anchor="ctr">
            <a:normAutofit/>
          </a:bodyPr>
          <a:lstStyle/>
          <a:p>
            <a:pPr algn="ctr"/>
            <a:r>
              <a:rPr lang="en-US">
                <a:solidFill>
                  <a:srgbClr val="FFFFFF"/>
                </a:solidFill>
              </a:rPr>
              <a:t>James</a:t>
            </a:r>
          </a:p>
        </p:txBody>
      </p:sp>
      <p:sp>
        <p:nvSpPr>
          <p:cNvPr id="3" name="Content Placeholder 2">
            <a:extLst>
              <a:ext uri="{FF2B5EF4-FFF2-40B4-BE49-F238E27FC236}">
                <a16:creationId xmlns:a16="http://schemas.microsoft.com/office/drawing/2014/main" id="{3917D45F-D0EB-AB2D-C4B5-3A436F060B86}"/>
              </a:ext>
            </a:extLst>
          </p:cNvPr>
          <p:cNvSpPr>
            <a:spLocks noGrp="1"/>
          </p:cNvSpPr>
          <p:nvPr>
            <p:ph idx="1"/>
          </p:nvPr>
        </p:nvSpPr>
        <p:spPr>
          <a:xfrm>
            <a:off x="1097280" y="1086678"/>
            <a:ext cx="10027920" cy="3471467"/>
          </a:xfrm>
        </p:spPr>
        <p:txBody>
          <a:bodyPr>
            <a:normAutofit/>
          </a:bodyPr>
          <a:lstStyle/>
          <a:p>
            <a:endParaRPr lang="en-US"/>
          </a:p>
        </p:txBody>
      </p:sp>
      <p:sp>
        <p:nvSpPr>
          <p:cNvPr id="12" name="Rectangle 11">
            <a:extLst>
              <a:ext uri="{FF2B5EF4-FFF2-40B4-BE49-F238E27FC236}">
                <a16:creationId xmlns:a16="http://schemas.microsoft.com/office/drawing/2014/main" id="{5E1ED12F-9F06-4B37-87B7-F98F52937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7030396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40148DD-9696-9B19-A87C-8BDB96420524}"/>
              </a:ext>
            </a:extLst>
          </p:cNvPr>
          <p:cNvSpPr>
            <a:spLocks noGrp="1"/>
          </p:cNvSpPr>
          <p:nvPr>
            <p:ph type="title"/>
          </p:nvPr>
        </p:nvSpPr>
        <p:spPr>
          <a:xfrm>
            <a:off x="492370" y="605896"/>
            <a:ext cx="3084844" cy="5646208"/>
          </a:xfrm>
        </p:spPr>
        <p:txBody>
          <a:bodyPr anchor="ctr">
            <a:normAutofit/>
          </a:bodyPr>
          <a:lstStyle/>
          <a:p>
            <a:r>
              <a:rPr lang="en-US" sz="3600">
                <a:solidFill>
                  <a:srgbClr val="FFFFFF"/>
                </a:solidFill>
              </a:rPr>
              <a:t>James</a:t>
            </a: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83C0E7C0-7359-0ADB-AF72-925B2A18C481}"/>
              </a:ext>
            </a:extLst>
          </p:cNvPr>
          <p:cNvSpPr>
            <a:spLocks noGrp="1"/>
          </p:cNvSpPr>
          <p:nvPr>
            <p:ph idx="1"/>
          </p:nvPr>
        </p:nvSpPr>
        <p:spPr>
          <a:xfrm>
            <a:off x="4742016" y="605896"/>
            <a:ext cx="6413663" cy="5646208"/>
          </a:xfrm>
        </p:spPr>
        <p:txBody>
          <a:bodyPr anchor="ctr">
            <a:normAutofit/>
          </a:bodyPr>
          <a:lstStyle/>
          <a:p>
            <a:endParaRPr lang="en-US"/>
          </a:p>
        </p:txBody>
      </p:sp>
    </p:spTree>
    <p:extLst>
      <p:ext uri="{BB962C8B-B14F-4D97-AF65-F5344CB8AC3E}">
        <p14:creationId xmlns:p14="http://schemas.microsoft.com/office/powerpoint/2010/main" val="154807260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99</TotalTime>
  <Words>177</Words>
  <Application>Microsoft Office PowerPoint</Application>
  <PresentationFormat>Widescreen</PresentationFormat>
  <Paragraphs>18</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Retrospect</vt:lpstr>
      <vt:lpstr>Did the Russian/Ukraine War Effect Commodity Prices in the US?</vt:lpstr>
      <vt:lpstr>Jared</vt:lpstr>
      <vt:lpstr>Jared</vt:lpstr>
      <vt:lpstr>According to data pulled from EIA.gov, Diesel and Regular Gas Prices Increased at a significantly higher rate directly after Russia attacks Ukraine on February 24, 2022</vt:lpstr>
      <vt:lpstr>Comparing the data side by side, you can see that the Diesel gasoline was much more volatile to the start of the Ukraine War than regular gasoline. Diesel’s rate of increase was over twice the rate of Regular gasoline. Regular Gasoline increased $0.60 in two months while Diesel increased $1.40 in that same timeframe. </vt:lpstr>
      <vt:lpstr>John</vt:lpstr>
      <vt:lpstr>John</vt:lpstr>
      <vt:lpstr>James</vt:lpstr>
      <vt:lpstr>James</vt:lpstr>
      <vt:lpstr>FINAL 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Did the Russian/Ukraine War Effect Commodity Prices in the US?</dc:title>
  <dc:creator>Crystal Butler</dc:creator>
  <cp:lastModifiedBy>Crystal Butler</cp:lastModifiedBy>
  <cp:revision>6</cp:revision>
  <dcterms:created xsi:type="dcterms:W3CDTF">2022-12-11T19:57:14Z</dcterms:created>
  <dcterms:modified xsi:type="dcterms:W3CDTF">2022-12-12T03:26:03Z</dcterms:modified>
</cp:coreProperties>
</file>

<file path=docProps/thumbnail.jpeg>
</file>